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24"/>
  </p:notesMasterIdLst>
  <p:sldIdLst>
    <p:sldId id="256" r:id="rId3"/>
    <p:sldId id="258" r:id="rId4"/>
    <p:sldId id="260" r:id="rId5"/>
    <p:sldId id="316" r:id="rId6"/>
    <p:sldId id="317" r:id="rId7"/>
    <p:sldId id="262" r:id="rId8"/>
    <p:sldId id="320" r:id="rId9"/>
    <p:sldId id="318" r:id="rId10"/>
    <p:sldId id="305" r:id="rId11"/>
    <p:sldId id="308" r:id="rId12"/>
    <p:sldId id="312" r:id="rId13"/>
    <p:sldId id="304" r:id="rId14"/>
    <p:sldId id="314" r:id="rId15"/>
    <p:sldId id="306" r:id="rId16"/>
    <p:sldId id="310" r:id="rId17"/>
    <p:sldId id="319" r:id="rId18"/>
    <p:sldId id="321" r:id="rId19"/>
    <p:sldId id="322" r:id="rId20"/>
    <p:sldId id="323" r:id="rId21"/>
    <p:sldId id="324" r:id="rId22"/>
    <p:sldId id="325" r:id="rId23"/>
  </p:sldIdLst>
  <p:sldSz cx="9144000" cy="5143500" type="screen16x9"/>
  <p:notesSz cx="6858000" cy="9144000"/>
  <p:embeddedFontLst>
    <p:embeddedFont>
      <p:font typeface="나눔스퀘어_ac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 ExtraBold" panose="020B0600000101010101" pitchFamily="50" charset="-127"/>
      <p:bold r:id="rId28"/>
    </p:embeddedFont>
    <p:embeddedFont>
      <p:font typeface="Fira Sans Extra Condensed Medium" panose="020B0600000101010101" charset="0"/>
      <p:regular r:id="rId29"/>
      <p:bold r:id="rId30"/>
      <p:italic r:id="rId31"/>
      <p:boldItalic r:id="rId32"/>
    </p:embeddedFont>
    <p:embeddedFont>
      <p:font typeface="Montserrat" panose="020B0600000101010101" charset="0"/>
      <p:regular r:id="rId33"/>
      <p:bold r:id="rId34"/>
      <p:italic r:id="rId35"/>
      <p:boldItalic r:id="rId36"/>
    </p:embeddedFont>
    <p:embeddedFont>
      <p:font typeface="맑은 고딕" panose="020B0503020000020004" pitchFamily="50" charset="-127"/>
      <p:regular r:id="rId26"/>
      <p:bold r:id="rId27"/>
    </p:embeddedFont>
    <p:embeddedFont>
      <p:font typeface="나눔스퀘어 Bold" panose="020B0600000101010101" pitchFamily="50" charset="-127"/>
      <p:bold r:id="rId37"/>
    </p:embeddedFont>
    <p:embeddedFont>
      <p:font typeface="Cambria Math" panose="02040503050406030204" pitchFamily="18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1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CFF"/>
    <a:srgbClr val="C00000"/>
    <a:srgbClr val="00A0EA"/>
    <a:srgbClr val="C5EDFF"/>
    <a:srgbClr val="6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9259" autoAdjust="0"/>
  </p:normalViewPr>
  <p:slideViewPr>
    <p:cSldViewPr snapToGrid="0">
      <p:cViewPr varScale="1">
        <p:scale>
          <a:sx n="103" d="100"/>
          <a:sy n="103" d="100"/>
        </p:scale>
        <p:origin x="9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86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30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271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74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80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201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88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741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20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3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75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30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59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22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9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한유정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8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  <p:sp>
        <p:nvSpPr>
          <p:cNvPr id="20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 충전소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4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문제 정의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526" t="49257" r="48345" b="5302"/>
          <a:stretch/>
        </p:blipFill>
        <p:spPr>
          <a:xfrm>
            <a:off x="4737262" y="1691278"/>
            <a:ext cx="3090442" cy="27961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60821" y="1220666"/>
            <a:ext cx="8327580" cy="75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MCLP(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최대지역커버 문제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):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200" b="0" i="0" dirty="0">
                <a:solidFill>
                  <a:srgbClr val="40404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제한된 시설물의 개수로 지역 수요를 최대한 커버할 수 있는지 파악하기 위한 입지 선정 모델링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분석을 위한 가정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247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Maximal Covering Location Problem (MCLP)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5599" y="1934982"/>
            <a:ext cx="4381663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설비의 위치가 일정거리 이내의 수요를 커버함 </a:t>
            </a:r>
            <a:r>
              <a:rPr lang="en-US" altLang="ko-KR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(500m</a:t>
            </a:r>
            <a:r>
              <a:rPr lang="ko-KR" altLang="en-US" sz="105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가정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612000" lvl="1" indent="-171450">
              <a:lnSpc>
                <a:spcPct val="200000"/>
              </a:lnSpc>
              <a:buSzPts val="1800"/>
              <a:buFont typeface="나눔스퀘어 Bold" panose="020B0600000101010101" pitchFamily="50" charset="-127"/>
              <a:buChar char="‐"/>
            </a:pP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Cover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되지 못한 수요는 서비스를 못하는 수요가 아니라 서비스를 받긴 하지만 서비스 받는 설비로 부터의 거리가 커버리지 밖에 있어 만족할만한 서비스 수준을 제공받지 못하는 수요를 의미</a:t>
            </a:r>
            <a:endParaRPr lang="en-US" altLang="ko-KR" sz="10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0797" y="2565448"/>
            <a:ext cx="1383203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커버리지 거리</a:t>
            </a:r>
            <a:endParaRPr lang="en-US" altLang="ko-KR" sz="12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05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(covered distance)</a:t>
            </a:r>
          </a:p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500m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가정</a:t>
            </a:r>
          </a:p>
        </p:txBody>
      </p:sp>
    </p:spTree>
    <p:extLst>
      <p:ext uri="{BB962C8B-B14F-4D97-AF65-F5344CB8AC3E}">
        <p14:creationId xmlns:p14="http://schemas.microsoft.com/office/powerpoint/2010/main" val="7790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ko-KR" altLang="en-US" dirty="0"/>
              <a:t>입지선정지수 개발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FE29B69-5CAD-4C65-AE5C-0519EB52A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921" r="3003" b="5614"/>
          <a:stretch/>
        </p:blipFill>
        <p:spPr bwMode="auto">
          <a:xfrm>
            <a:off x="3729527" y="1353459"/>
            <a:ext cx="2522548" cy="19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E17122-8BD2-4574-A387-08E0E64B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7" y="1067601"/>
            <a:ext cx="3165920" cy="2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71948" y="3919759"/>
            <a:ext cx="831189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인구현황데이터는 현재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1kmX1km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나누어져 있는 상태에서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찍음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정규화된 인구 수 정보 할당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자동차등록현황 지역에 해당하는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인구격자 중심점에 자동차등록대수 정보를 할당</a:t>
            </a:r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D5E3FEDA-CFE2-44F5-84B1-067F215CC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307575"/>
              </p:ext>
            </p:extLst>
          </p:nvPr>
        </p:nvGraphicFramePr>
        <p:xfrm>
          <a:off x="157819" y="1353459"/>
          <a:ext cx="1011801" cy="7315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Point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할당정보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88A1EDCA-24BD-485F-AB6F-C2D412DC9F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4" r="4146"/>
          <a:stretch/>
        </p:blipFill>
        <p:spPr>
          <a:xfrm>
            <a:off x="6447683" y="1353459"/>
            <a:ext cx="2336156" cy="1965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710" y="3488348"/>
            <a:ext cx="2488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1km X 1km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격자 중심점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1435" y="3488348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70442" y="3488348"/>
            <a:ext cx="2090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행정경계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(424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동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819" y="729047"/>
            <a:ext cx="329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</p:spTree>
    <p:extLst>
      <p:ext uri="{BB962C8B-B14F-4D97-AF65-F5344CB8AC3E}">
        <p14:creationId xmlns:p14="http://schemas.microsoft.com/office/powerpoint/2010/main" val="302683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입지선정지수 개발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선형회귀분석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(Linear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X =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정규화된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정규화된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자동차 등록대수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충전소</a:t>
                </a: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= LPG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충전소에 대한 </a:t>
                </a:r>
                <a:r>
                  <a:rPr lang="ko-KR" altLang="en-US" sz="1200" dirty="0" err="1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정규화된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인구수와 </a:t>
                </a:r>
                <a:r>
                  <a:rPr lang="ko-KR" altLang="en-US" sz="1200" dirty="0" err="1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정규화된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 자동차등록대수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27881"/>
              </a:xfrm>
              <a:prstGeom prst="rect">
                <a:avLst/>
              </a:prstGeom>
              <a:blipFill>
                <a:blip r:embed="rId3"/>
                <a:stretch>
                  <a:fillRect b="-10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852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F876C319-BEDF-40C1-B96A-C8C0C1E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88858"/>
              </p:ext>
            </p:extLst>
          </p:nvPr>
        </p:nvGraphicFramePr>
        <p:xfrm>
          <a:off x="2899401" y="3535640"/>
          <a:ext cx="1281120" cy="79024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id="{67D95A3E-2C0C-4D1D-9797-2211061A1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006678"/>
              </p:ext>
            </p:extLst>
          </p:nvPr>
        </p:nvGraphicFramePr>
        <p:xfrm>
          <a:off x="4971071" y="3535639"/>
          <a:ext cx="1011801" cy="79024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0.18646826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0.00962363</a:t>
                      </a:r>
                      <a:endParaRPr lang="ko-KR" altLang="en-US" sz="1000" b="1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883993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2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최적화 문제 정의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4048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제거된 항목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9247" y="1129417"/>
            <a:ext cx="8213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학교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유치원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고압가스 안전관리법에 따라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 보호시설까지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이상의 안전거리를 유지해야함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4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178" y="4462146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0487" y="4449042"/>
            <a:ext cx="21034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5929798" y="2837985"/>
            <a:ext cx="1964372" cy="16110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32406" y="4449042"/>
            <a:ext cx="1524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분포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09" y="2857127"/>
            <a:ext cx="2256962" cy="15948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21" y="2845413"/>
            <a:ext cx="2051026" cy="16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수소 충전소 최적입지선정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1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차 </a:t>
            </a: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20853"/>
          <a:stretch/>
        </p:blipFill>
        <p:spPr>
          <a:xfrm>
            <a:off x="441950" y="1268933"/>
            <a:ext cx="3475048" cy="2972039"/>
          </a:xfrm>
          <a:prstGeom prst="rect">
            <a:avLst/>
          </a:prstGeom>
        </p:spPr>
      </p:pic>
      <p:pic>
        <p:nvPicPr>
          <p:cNvPr id="1026" name="Picture 2" descr="https://www.notion.so/image/https%3A%2F%2Fs3-us-west-2.amazonaws.com%2Fsecure.notion-static.com%2Fb8716c6d-18da-44a4-be3c-f4130c8a3a4a%2FUntitled.png?table=block&amp;id=5cb9576b-c705-4f60-8d97-7a0382d0a511&amp;spaceId=f32c456b-1fca-4ae6-95f4-598fe4868f1c&amp;width=1700&amp;userId=ef927734-f09f-44a4-9820-8e803d4129e0&amp;cache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371" y="1268933"/>
            <a:ext cx="1669735" cy="11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notion.so/image/https%3A%2F%2Fs3-us-west-2.amazonaws.com%2Fsecure.notion-static.com%2Ff28e4edf-a753-45e8-8e37-538d4821fa76%2FUntitled.png?table=block&amp;id=82997250-c5dc-44c1-a32d-b0c3cab51bbc&amp;spaceId=f32c456b-1fca-4ae6-95f4-598fe4868f1c&amp;width=1700&amp;userId=ef927734-f09f-44a4-9820-8e803d4129e0&amp;cache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7" y="1268934"/>
            <a:ext cx="1679532" cy="11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193235" y="2373113"/>
            <a:ext cx="471896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2021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년 수소 충전소 구축 목표에 따라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8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개의 입지 선정 분석 결과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산과 강 위에 설치하라는 제안이 나옴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114300" lvl="5">
              <a:lnSpc>
                <a:spcPct val="20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	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하천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산같은 충전소 구축 불가 지역 고려 필요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200000"/>
              </a:lnSpc>
              <a:buClr>
                <a:schemeClr val="dk2"/>
              </a:buClr>
              <a:buSzPts val="1800"/>
              <a:buFont typeface="Wingdings" panose="05000000000000000000" pitchFamily="2" charset="2"/>
              <a:buChar char="u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 계획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임야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하천 등 개발이 불가능한 지역 제외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인구밀도 격자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100m x 100m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로 변환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가중치 산정에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LPG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충전소 추가 고려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Heuristic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분석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: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수소자동차 등록현황 고려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7410" y="4344313"/>
            <a:ext cx="2444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MCLP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분석 결과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(1km x 1km)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3032380" y="3420205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12" idx="7"/>
          </p:cNvCxnSpPr>
          <p:nvPr/>
        </p:nvCxnSpPr>
        <p:spPr>
          <a:xfrm flipV="1">
            <a:off x="3301514" y="1925444"/>
            <a:ext cx="1783442" cy="1539783"/>
          </a:xfrm>
          <a:prstGeom prst="straightConnector1">
            <a:avLst/>
          </a:prstGeom>
          <a:ln w="28575">
            <a:solidFill>
              <a:srgbClr val="4A8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5059080" y="1699297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6779549" y="1669934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47398F-9A11-45BF-8DD8-9A2335C00244}"/>
              </a:ext>
            </a:extLst>
          </p:cNvPr>
          <p:cNvSpPr/>
          <p:nvPr/>
        </p:nvSpPr>
        <p:spPr>
          <a:xfrm>
            <a:off x="776860" y="1529680"/>
            <a:ext cx="315310" cy="307428"/>
          </a:xfrm>
          <a:prstGeom prst="ellipse">
            <a:avLst/>
          </a:prstGeom>
          <a:noFill/>
          <a:ln>
            <a:solidFill>
              <a:srgbClr val="4A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/>
          <p:nvPr/>
        </p:nvCxnSpPr>
        <p:spPr>
          <a:xfrm rot="16200000" flipH="1">
            <a:off x="3858237" y="-1424022"/>
            <a:ext cx="155244" cy="6002689"/>
          </a:xfrm>
          <a:prstGeom prst="curvedConnector3">
            <a:avLst>
              <a:gd name="adj1" fmla="val -147252"/>
            </a:avLst>
          </a:prstGeom>
          <a:ln w="28575">
            <a:solidFill>
              <a:srgbClr val="4A8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2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dirty="0"/>
              <a:t>DE </a:t>
            </a:r>
            <a:r>
              <a:rPr lang="ko-KR" altLang="en-US" sz="4400" dirty="0"/>
              <a:t>진행사항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4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데이터 리스트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수소차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등록현황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288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2020.09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가구원수별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가구수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9911</a:t>
                      </a:r>
                      <a:r>
                        <a:rPr lang="ko-KR" altLang="en-US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상권배후지 직장인구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327240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상권배후지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집객시설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315120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주민등록인구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81060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,3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분기별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구별 주차장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2340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,3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성별</a:t>
                      </a:r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연령별 자동차 등록현황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72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1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광장</a:t>
                      </a:r>
                      <a:endParaRPr lang="en-US" altLang="ko-KR" sz="1100" baseline="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9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65760" y="1064767"/>
          <a:ext cx="8427721" cy="370992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8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수소충전소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363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20.09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9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구별 자동차 등록현황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24300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10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유치원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21912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19152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서울특별시교육청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 삭제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11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전국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LPG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충전소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10209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20410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12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초중고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학교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99278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17028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 삭제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유일값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13</a:t>
                      </a:r>
                      <a:endParaRPr lang="ko-KR" altLang="en-US" sz="1200" b="0" i="0" u="none" strike="noStrike" cap="none" dirty="0">
                        <a:solidFill>
                          <a:srgbClr val="0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토지임야정보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853031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진행중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국토교통부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1200" b="0" i="0" u="none" strike="noStrike" cap="none" dirty="0" smtClean="0">
                          <a:solidFill>
                            <a:srgbClr val="0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26960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34996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소방재난본부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현장대응단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데이터 리스트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4061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66" y="1053632"/>
            <a:ext cx="6508434" cy="3473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67393" y="4527020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에 데이터 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9359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544696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en-US" altLang="ko-KR" sz="2400" dirty="0"/>
              <a:t>DS </a:t>
            </a:r>
            <a:r>
              <a:rPr lang="ko-KR" altLang="en-US" sz="2400" dirty="0"/>
              <a:t>진행사항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en-US" altLang="ko-KR" sz="2400" dirty="0"/>
              <a:t>DE </a:t>
            </a:r>
            <a:r>
              <a:rPr lang="ko-KR" altLang="en-US" sz="2400" dirty="0"/>
              <a:t>진행사항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수집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OPEN API</a:t>
            </a:r>
            <a:endParaRPr lang="ko-KR" altLang="en-US" sz="16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352026" y="978199"/>
            <a:ext cx="2979174" cy="3501398"/>
            <a:chOff x="2787804" y="-56654"/>
            <a:chExt cx="3860645" cy="593884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804" y="-56654"/>
              <a:ext cx="3860645" cy="271572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87804" y="2653980"/>
              <a:ext cx="3860645" cy="211837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7804" y="4767263"/>
              <a:ext cx="3860645" cy="1114928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b="56538"/>
          <a:stretch/>
        </p:blipFill>
        <p:spPr>
          <a:xfrm>
            <a:off x="1695162" y="3572755"/>
            <a:ext cx="2461838" cy="85135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162" y="978199"/>
            <a:ext cx="2461838" cy="22695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73311" y="3261362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Open API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8496" y="4534797"/>
            <a:ext cx="2457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지번주소에서 위경도주소로 변경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6060" y="4443242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위경도 변환 성공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6192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주제 선정배경 및 서비스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327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수소충전소 구축 현황</a:t>
            </a: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4ADC7-6946-4720-A3C9-2AA13CFC0A09}"/>
              </a:ext>
            </a:extLst>
          </p:cNvPr>
          <p:cNvSpPr txBox="1"/>
          <p:nvPr/>
        </p:nvSpPr>
        <p:spPr>
          <a:xfrm>
            <a:off x="1484872" y="4104008"/>
            <a:ext cx="7128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u="sng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보급확산 목표 달성을 위해 수요분석 및 규제를 고려한 수소충전소 구축이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3EF08-B25B-4FA2-8241-DD12B846DCDB}"/>
              </a:ext>
            </a:extLst>
          </p:cNvPr>
          <p:cNvSpPr txBox="1"/>
          <p:nvPr/>
        </p:nvSpPr>
        <p:spPr>
          <a:xfrm>
            <a:off x="6897281" y="3240275"/>
            <a:ext cx="22467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구매 결정시 걸림돌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(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국민권익위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 민원 조사결과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)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5434EB-73E5-4BCF-B1E8-287BC0F46504}"/>
              </a:ext>
            </a:extLst>
          </p:cNvPr>
          <p:cNvGrpSpPr/>
          <p:nvPr/>
        </p:nvGrpSpPr>
        <p:grpSpPr>
          <a:xfrm>
            <a:off x="6819886" y="1482278"/>
            <a:ext cx="2092266" cy="1634688"/>
            <a:chOff x="6373641" y="1624097"/>
            <a:chExt cx="2635104" cy="172272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DB450D4-D6F7-435A-8FEB-2B379CAA0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641" y="1672342"/>
              <a:ext cx="2635104" cy="167448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B76ED9-44A8-47ED-BD4B-A141E670B625}"/>
                </a:ext>
              </a:extLst>
            </p:cNvPr>
            <p:cNvSpPr/>
            <p:nvPr/>
          </p:nvSpPr>
          <p:spPr>
            <a:xfrm>
              <a:off x="6599113" y="1624097"/>
              <a:ext cx="2300517" cy="4017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EF7D94D-C5A5-40E2-8209-B257856C1138}"/>
              </a:ext>
            </a:extLst>
          </p:cNvPr>
          <p:cNvSpPr txBox="1"/>
          <p:nvPr/>
        </p:nvSpPr>
        <p:spPr>
          <a:xfrm>
            <a:off x="638877" y="3240275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수소충전소 구축 관련 이해관계자의 의견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9D3DE2-AAFA-490A-AF59-6794BEF7D65E}"/>
              </a:ext>
            </a:extLst>
          </p:cNvPr>
          <p:cNvSpPr txBox="1"/>
          <p:nvPr/>
        </p:nvSpPr>
        <p:spPr>
          <a:xfrm>
            <a:off x="4058489" y="3286243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고압가스 안전관리법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4E39A-E031-4743-88D5-99E47AC7BBEE}"/>
              </a:ext>
            </a:extLst>
          </p:cNvPr>
          <p:cNvSpPr txBox="1"/>
          <p:nvPr/>
        </p:nvSpPr>
        <p:spPr>
          <a:xfrm>
            <a:off x="3933673" y="1472096"/>
            <a:ext cx="200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수소충전소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규제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53908"/>
              </p:ext>
            </p:extLst>
          </p:nvPr>
        </p:nvGraphicFramePr>
        <p:xfrm>
          <a:off x="4058489" y="1855750"/>
          <a:ext cx="1945348" cy="129189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972674">
                  <a:extLst>
                    <a:ext uri="{9D8B030D-6E8A-4147-A177-3AD203B41FA5}">
                      <a16:colId xmlns:a16="http://schemas.microsoft.com/office/drawing/2014/main" val="1287347463"/>
                    </a:ext>
                  </a:extLst>
                </a:gridCol>
                <a:gridCol w="972674">
                  <a:extLst>
                    <a:ext uri="{9D8B030D-6E8A-4147-A177-3AD203B41FA5}">
                      <a16:colId xmlns:a16="http://schemas.microsoft.com/office/drawing/2014/main" val="2581916644"/>
                    </a:ext>
                  </a:extLst>
                </a:gridCol>
              </a:tblGrid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5111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5636878"/>
                  </a:ext>
                </a:extLst>
              </a:tr>
              <a:tr h="471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5657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구축 필요성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C53BB2-71B9-4337-9E40-FC99A5588011}"/>
              </a:ext>
            </a:extLst>
          </p:cNvPr>
          <p:cNvGrpSpPr/>
          <p:nvPr/>
        </p:nvGrpSpPr>
        <p:grpSpPr>
          <a:xfrm>
            <a:off x="568602" y="1535584"/>
            <a:ext cx="3105806" cy="1612063"/>
            <a:chOff x="568602" y="1535584"/>
            <a:chExt cx="3105806" cy="16120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62149" r="3625" b="179"/>
            <a:stretch/>
          </p:blipFill>
          <p:spPr>
            <a:xfrm>
              <a:off x="568602" y="1535584"/>
              <a:ext cx="3105806" cy="161206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7C37CB-938C-4F87-8816-B335084A85E2}"/>
                </a:ext>
              </a:extLst>
            </p:cNvPr>
            <p:cNvSpPr/>
            <p:nvPr/>
          </p:nvSpPr>
          <p:spPr>
            <a:xfrm>
              <a:off x="1742436" y="2417204"/>
              <a:ext cx="1205346" cy="1545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DF17EA-9A6B-437F-988E-7677BC1583D5}"/>
              </a:ext>
            </a:extLst>
          </p:cNvPr>
          <p:cNvCxnSpPr/>
          <p:nvPr/>
        </p:nvCxnSpPr>
        <p:spPr>
          <a:xfrm>
            <a:off x="6410863" y="1243457"/>
            <a:ext cx="0" cy="265658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정의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236055"/>
            <a:ext cx="8009699" cy="291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특수목적법인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자동차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등록현황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1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학교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유치원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LPG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충전소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수소차등록현황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증감추이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구축 현황 및 정부 계획 비교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뉴스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주식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프로젝트 </a:t>
            </a:r>
            <a:r>
              <a:rPr lang="ko-KR" altLang="en-US" dirty="0"/>
              <a:t>프로세스</a:t>
            </a:r>
            <a:br>
              <a:rPr lang="ko-KR" altLang="en-US" dirty="0"/>
            </a:b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319864" y="3444949"/>
            <a:ext cx="144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주제선정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068634" y="3480949"/>
            <a:ext cx="1440000" cy="684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서비스 정의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50673" y="3372949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EDA</a:t>
            </a:r>
            <a:endParaRPr kumimoji="0" lang="ko-KR" alt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068634" y="2159109"/>
            <a:ext cx="1440000" cy="1296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선행연구 기반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선정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및 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정의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806148" y="3369392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수집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550673" y="1222057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결과값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305238" y="96949"/>
            <a:ext cx="1440000" cy="4068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시사점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및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제언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806148" y="2292137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전처리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806148" y="1239189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 저장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550673" y="2297230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0" algn="ctr">
              <a:buClrTx/>
              <a:defRPr/>
            </a:pPr>
            <a:r>
              <a:rPr lang="en-US" altLang="ko-KR" sz="16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MCLP </a:t>
            </a:r>
            <a:r>
              <a:rPr lang="ko-KR" altLang="en-US" sz="16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50673" y="212419"/>
            <a:ext cx="1440000" cy="792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시각화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19864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 / 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068634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06148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06148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 / 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806148" y="3053713"/>
            <a:ext cx="1440000" cy="322201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06148" y="1993255"/>
            <a:ext cx="1440000" cy="306393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550673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550673" y="994058"/>
            <a:ext cx="1440000" cy="238229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303986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 / 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550673" y="309214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550673" y="2013414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068634" y="4199738"/>
            <a:ext cx="1440000" cy="309302"/>
          </a:xfrm>
          <a:prstGeom prst="rect">
            <a:avLst/>
          </a:prstGeom>
          <a:solidFill>
            <a:srgbClr val="4472C4">
              <a:lumMod val="5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DE / DS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0AC026-B6B7-4AFB-9FEF-C143EE7E75B2}"/>
              </a:ext>
            </a:extLst>
          </p:cNvPr>
          <p:cNvSpPr txBox="1"/>
          <p:nvPr/>
        </p:nvSpPr>
        <p:spPr>
          <a:xfrm>
            <a:off x="3967701" y="4512309"/>
            <a:ext cx="1185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145CA8-CF68-4C79-891C-8C92ED6B2F3C}"/>
              </a:ext>
            </a:extLst>
          </p:cNvPr>
          <p:cNvSpPr txBox="1"/>
          <p:nvPr/>
        </p:nvSpPr>
        <p:spPr>
          <a:xfrm>
            <a:off x="515255" y="4526763"/>
            <a:ext cx="1049218" cy="30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A31370-2CBD-4528-80B5-5DC34D100500}"/>
              </a:ext>
            </a:extLst>
          </p:cNvPr>
          <p:cNvSpPr txBox="1"/>
          <p:nvPr/>
        </p:nvSpPr>
        <p:spPr>
          <a:xfrm>
            <a:off x="2434378" y="4534660"/>
            <a:ext cx="65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8BB1BF-224E-400B-B403-E0C8454947A1}"/>
              </a:ext>
            </a:extLst>
          </p:cNvPr>
          <p:cNvSpPr txBox="1"/>
          <p:nvPr/>
        </p:nvSpPr>
        <p:spPr>
          <a:xfrm>
            <a:off x="5678418" y="4511414"/>
            <a:ext cx="1184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33CE28-3F2F-493B-80E0-F255C8166BC2}"/>
              </a:ext>
            </a:extLst>
          </p:cNvPr>
          <p:cNvSpPr txBox="1"/>
          <p:nvPr/>
        </p:nvSpPr>
        <p:spPr>
          <a:xfrm>
            <a:off x="7430091" y="4504458"/>
            <a:ext cx="1187789" cy="314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시사점 도출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33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4400" dirty="0"/>
              <a:t>DS </a:t>
            </a:r>
            <a:r>
              <a:rPr lang="ko-KR" altLang="en-US" sz="4400" dirty="0"/>
              <a:t>진행사항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데이터 선정 및 수집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6666E3-CEE5-4050-A85F-E71589B0596A}"/>
              </a:ext>
            </a:extLst>
          </p:cNvPr>
          <p:cNvSpPr txBox="1"/>
          <p:nvPr/>
        </p:nvSpPr>
        <p:spPr>
          <a:xfrm>
            <a:off x="494836" y="951394"/>
            <a:ext cx="80010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인구수 데이터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주민등록인구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격자 데이터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377100" lvl="4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4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2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자동차 등록현황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자동차등록현황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동별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통계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행정경계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읍면동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3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수소차충전소 위치정보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3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AutoNum type="arabicPeriod" startAt="3"/>
            </a:pP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등록현황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00957" y="951394"/>
            <a:ext cx="4967958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5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LPG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관련 데이터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한국가스안전공사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전국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LPG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충전소 현황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5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6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보호구역</a:t>
            </a: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(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학교ㆍ유치원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)</a:t>
            </a:r>
          </a:p>
          <a:p>
            <a:pPr marL="612000" lvl="5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이동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충전차량은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그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외면으로부터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보호시설까지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17m, 2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종 보호시설까지는 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12m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이상의 안전거리를 유지할 것</a:t>
            </a: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7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토지임야정보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1" indent="-180000">
              <a:lnSpc>
                <a:spcPct val="150000"/>
              </a:lnSpc>
              <a:buClr>
                <a:schemeClr val="dk2"/>
              </a:buClr>
              <a:buSzPts val="1800"/>
              <a:buFont typeface="Arial"/>
              <a:buChar char="‐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토지임야정보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612000" lvl="5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사유지를 포함한 임야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염전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도로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철도 용지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제방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하천</a:t>
            </a: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,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국유지 제외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114300" lvl="2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  <a:buFont typeface="+mj-lt"/>
              <a:buAutoNum type="arabicPeriod" startAt="6"/>
            </a:pP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lvl="2" indent="-3429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485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894</Words>
  <Application>Microsoft Office PowerPoint</Application>
  <PresentationFormat>화면 슬라이드 쇼(16:9)</PresentationFormat>
  <Paragraphs>297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나눔스퀘어_ac</vt:lpstr>
      <vt:lpstr>Arial</vt:lpstr>
      <vt:lpstr>맑은 고딕</vt:lpstr>
      <vt:lpstr>나눔스퀘어 ExtraBold</vt:lpstr>
      <vt:lpstr>Fira Sans Extra Condensed Medium</vt:lpstr>
      <vt:lpstr>Montserrat</vt:lpstr>
      <vt:lpstr>맑은 고딕</vt:lpstr>
      <vt:lpstr>Wingdings</vt:lpstr>
      <vt:lpstr>나눔스퀘어 Bold</vt:lpstr>
      <vt:lpstr>Cambria Math</vt:lpstr>
      <vt:lpstr>Management Consulting Toolkit by Slidesgo</vt:lpstr>
      <vt:lpstr>디자인 사용자 지정</vt:lpstr>
      <vt:lpstr>수소충전소  최적 입지 선정</vt:lpstr>
      <vt:lpstr>목 차</vt:lpstr>
      <vt:lpstr>주제 선정배경 및 서비스</vt:lpstr>
      <vt:lpstr>주제 선정배경</vt:lpstr>
      <vt:lpstr>주제 선정배경</vt:lpstr>
      <vt:lpstr>서비스 정의</vt:lpstr>
      <vt:lpstr>프로젝트 프로세스 </vt:lpstr>
      <vt:lpstr>DS 진행사항</vt:lpstr>
      <vt:lpstr>데이터 선정 및 수집</vt:lpstr>
      <vt:lpstr>융·복합 충전소</vt:lpstr>
      <vt:lpstr>최적화 문제 정의</vt:lpstr>
      <vt:lpstr>입지선정지수 개발</vt:lpstr>
      <vt:lpstr>입지선정지수 개발</vt:lpstr>
      <vt:lpstr>최적화 문제 정의</vt:lpstr>
      <vt:lpstr>수소 충전소 최적입지선정</vt:lpstr>
      <vt:lpstr>DE 진행사항</vt:lpstr>
      <vt:lpstr>데이터 수집</vt:lpstr>
      <vt:lpstr>데이터 수집</vt:lpstr>
      <vt:lpstr>데이터 수집</vt:lpstr>
      <vt:lpstr>데이터 수집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admin</cp:lastModifiedBy>
  <cp:revision>148</cp:revision>
  <dcterms:modified xsi:type="dcterms:W3CDTF">2021-09-17T05:06:58Z</dcterms:modified>
</cp:coreProperties>
</file>